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5" r:id="rId3"/>
    <p:sldId id="259" r:id="rId4"/>
    <p:sldId id="260" r:id="rId5"/>
    <p:sldId id="257" r:id="rId6"/>
    <p:sldId id="261" r:id="rId7"/>
    <p:sldId id="263" r:id="rId8"/>
    <p:sldId id="258" r:id="rId9"/>
    <p:sldId id="264" r:id="rId10"/>
    <p:sldId id="316" r:id="rId11"/>
    <p:sldId id="262" r:id="rId12"/>
    <p:sldId id="318" r:id="rId13"/>
    <p:sldId id="31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FFF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55" d="100"/>
          <a:sy n="155" d="100"/>
        </p:scale>
        <p:origin x="-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Iteration planning game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CA" smtClean="0"/>
              <a:t>November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ED9BE-C445-3643-B74D-29F5A22C4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9222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Iteration planning game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CA" smtClean="0"/>
              <a:t>November 2012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20CF2-9369-EF4E-A2C4-BFF4A106D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4508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20CF2-9369-EF4E-A2C4-BFF4A106D167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CA" smtClean="0"/>
              <a:t>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Iteration planning game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Games software architects play</a:t>
            </a:r>
            <a:endParaRPr 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fr-CA" smtClean="0"/>
              <a:t>April 2011</a:t>
            </a:r>
            <a:endParaRPr lang="en-US"/>
          </a:p>
        </p:txBody>
      </p:sp>
      <p:sp>
        <p:nvSpPr>
          <p:cNvPr id="160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Copyright © KESL 2008-2010</a:t>
            </a:r>
            <a:endParaRPr lang="en-US"/>
          </a:p>
        </p:txBody>
      </p:sp>
      <p:sp>
        <p:nvSpPr>
          <p:cNvPr id="160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1CFFFB-DEE6-4796-9054-B9AC0AF9E0BC}" type="slidenum">
              <a:rPr lang="en-US"/>
              <a:pPr/>
              <a:t>13</a:t>
            </a:fld>
            <a:endParaRPr lang="en-US"/>
          </a:p>
        </p:txBody>
      </p:sp>
      <p:sp>
        <p:nvSpPr>
          <p:cNvPr id="160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31925" y="831850"/>
            <a:ext cx="4040188" cy="3030538"/>
          </a:xfrm>
          <a:ln/>
        </p:spPr>
      </p:sp>
      <p:sp>
        <p:nvSpPr>
          <p:cNvPr id="1607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4095750"/>
            <a:ext cx="4787900" cy="402015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5" y="115898"/>
            <a:ext cx="8569325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850" y="1268413"/>
            <a:ext cx="4064000" cy="2443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23850" y="3863975"/>
            <a:ext cx="4064000" cy="244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40250" y="1268413"/>
            <a:ext cx="40640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945407-F7F8-44A2-88A1-2116C5482BCE}" type="slidenum">
              <a:rPr lang="en-US"/>
              <a:pPr>
                <a:defRPr/>
              </a:pPr>
              <a:t>‹#›</a:t>
            </a:fld>
            <a:endParaRPr lang="en-US" sz="14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71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A4AAD-4907-4441-80FA-96DEBA99D6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jpeg"/><Relationship Id="rId6" Type="http://schemas.openxmlformats.org/officeDocument/2006/relationships/image" Target="../media/image10.gif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rs_mis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730" y="0"/>
            <a:ext cx="100039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671" y="523327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Philippe Kruchten &amp; James King</a:t>
            </a:r>
            <a:endParaRPr lang="en-US" sz="320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48071" y="6497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Exploring Iteration Planning:</a:t>
            </a:r>
            <a:br>
              <a:rPr lang="en-US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Simulation Game</a:t>
            </a:r>
            <a:endParaRPr lang="en-US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Helpers: red dot</a:t>
            </a:r>
          </a:p>
          <a:p>
            <a:pPr lvl="1"/>
            <a:r>
              <a:rPr lang="en-US" dirty="0" smtClean="0"/>
              <a:t>Speed up development</a:t>
            </a:r>
          </a:p>
          <a:p>
            <a:pPr lvl="1"/>
            <a:r>
              <a:rPr lang="en-US" dirty="0" smtClean="0"/>
              <a:t>Improve quality (less defects)</a:t>
            </a:r>
          </a:p>
          <a:p>
            <a:pPr lvl="1"/>
            <a:r>
              <a:rPr lang="en-US" dirty="0" smtClean="0"/>
              <a:t>Needs a robot factory</a:t>
            </a:r>
          </a:p>
          <a:p>
            <a:r>
              <a:rPr lang="en-US" dirty="0" smtClean="0"/>
              <a:t>Temporary cards: yellow dot</a:t>
            </a:r>
          </a:p>
          <a:p>
            <a:pPr lvl="1"/>
            <a:r>
              <a:rPr lang="en-US" dirty="0" smtClean="0"/>
              <a:t>Cheap to execute, do not last</a:t>
            </a:r>
          </a:p>
          <a:p>
            <a:pPr lvl="1"/>
            <a:endParaRPr lang="en-US" dirty="0"/>
          </a:p>
          <a:p>
            <a:r>
              <a:rPr lang="en-US" dirty="0" smtClean="0"/>
              <a:t>Not counted in the final tally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81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many points did you actually deliver?</a:t>
            </a:r>
          </a:p>
          <a:p>
            <a:r>
              <a:rPr lang="en-US" dirty="0" smtClean="0"/>
              <a:t>How many defects did you get?</a:t>
            </a:r>
          </a:p>
          <a:p>
            <a:r>
              <a:rPr lang="en-US" dirty="0" smtClean="0"/>
              <a:t>How many residual defects at delivery?</a:t>
            </a:r>
          </a:p>
          <a:p>
            <a:r>
              <a:rPr lang="en-US" dirty="0" smtClean="0"/>
              <a:t>What was the actual average velocity (SP/iteration)?</a:t>
            </a:r>
          </a:p>
          <a:p>
            <a:r>
              <a:rPr lang="en-US" dirty="0" smtClean="0"/>
              <a:t>Tactics?</a:t>
            </a:r>
          </a:p>
          <a:p>
            <a:r>
              <a:rPr lang="en-US" dirty="0" smtClean="0"/>
              <a:t>Investing in robots? Effective? When?</a:t>
            </a:r>
          </a:p>
          <a:p>
            <a:r>
              <a:rPr lang="en-US" dirty="0" smtClean="0"/>
              <a:t>Wasted velocity? Deferring incomplete cards?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</a:t>
            </a:r>
            <a:r>
              <a:rPr lang="en-US" dirty="0"/>
              <a:t>. Kruchten and J. King, "Mission to Mars: An Agile Release Planning Game</a:t>
            </a:r>
            <a:r>
              <a:rPr lang="en-US" dirty="0" smtClean="0"/>
              <a:t>,” Presented </a:t>
            </a:r>
            <a:r>
              <a:rPr lang="en-US" dirty="0"/>
              <a:t>at </a:t>
            </a:r>
            <a:r>
              <a:rPr lang="en-US" i="1" dirty="0"/>
              <a:t>24th IEEE </a:t>
            </a:r>
            <a:r>
              <a:rPr lang="en-US" i="1" dirty="0" smtClean="0"/>
              <a:t>Computer Society </a:t>
            </a:r>
            <a:r>
              <a:rPr lang="en-US" i="1" dirty="0"/>
              <a:t>Conference on Software Engineering Education and Training (CSEE&amp;T 2011)</a:t>
            </a:r>
            <a:r>
              <a:rPr lang="en-US" dirty="0"/>
              <a:t>, Honolulu, HI, USA, 2011, IEEE Computer Society.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8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Philippe Kruchten</a:t>
            </a:r>
            <a:r>
              <a:rPr lang="en-US" sz="2400" dirty="0" smtClean="0"/>
              <a:t>, Ph.D., P.Eng., CSDP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2550797" y="1209461"/>
            <a:ext cx="5980429" cy="505929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i="1" dirty="0" smtClean="0"/>
              <a:t>Professor of Software Engineering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i="1" dirty="0" smtClean="0"/>
              <a:t>NSERC Chair in Design Engineering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Department of Electrical and Computer Engineering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University of British Columbia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Vancouver, BC Canada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pbk@ece.ubc.ca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		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i="1" dirty="0" smtClean="0"/>
              <a:t>Founder and president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Kruchten Engineering Services Ltd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Vancouver, BC Canada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philippe@kruchten.com </a:t>
            </a:r>
          </a:p>
        </p:txBody>
      </p:sp>
      <p:pic>
        <p:nvPicPr>
          <p:cNvPr id="2970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87365" y="1647042"/>
            <a:ext cx="1347716" cy="1834391"/>
          </a:xfrm>
          <a:noFill/>
        </p:spPr>
      </p:pic>
      <p:pic>
        <p:nvPicPr>
          <p:cNvPr id="29703" name="Picture 5" descr="logo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9913" y="4093090"/>
            <a:ext cx="1563703" cy="1461640"/>
          </a:xfrm>
          <a:noFill/>
        </p:spPr>
      </p:pic>
      <p:pic>
        <p:nvPicPr>
          <p:cNvPr id="7" name="Picture 6" descr="IFI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98345" y="5514652"/>
            <a:ext cx="666750" cy="1228725"/>
          </a:xfrm>
          <a:prstGeom prst="rect">
            <a:avLst/>
          </a:prstGeom>
          <a:noFill/>
        </p:spPr>
      </p:pic>
      <p:pic>
        <p:nvPicPr>
          <p:cNvPr id="8" name="Picture 7" descr="IEEE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8438" y="6149327"/>
            <a:ext cx="1600200" cy="513601"/>
          </a:xfrm>
          <a:prstGeom prst="rect">
            <a:avLst/>
          </a:prstGeom>
        </p:spPr>
      </p:pic>
      <p:pic>
        <p:nvPicPr>
          <p:cNvPr id="9" name="Picture 8" descr="AgileVancouverLogo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314" y="5824358"/>
            <a:ext cx="2087534" cy="888805"/>
          </a:xfrm>
          <a:prstGeom prst="rect">
            <a:avLst/>
          </a:prstGeom>
        </p:spPr>
      </p:pic>
      <p:pic>
        <p:nvPicPr>
          <p:cNvPr id="10" name="Picture 9" descr="Nserc_logo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7543" y="1603244"/>
            <a:ext cx="1130300" cy="4563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7686" y="6050506"/>
            <a:ext cx="925514" cy="61169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945407-F7F8-44A2-88A1-2116C5482BCE}" type="slidenum">
              <a:rPr lang="en-US" smtClean="0"/>
              <a:pPr>
                <a:defRPr/>
              </a:pPr>
              <a:t>13</a:t>
            </a:fld>
            <a:endParaRPr lang="en-US" sz="14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2513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Iteration, sprint</a:t>
            </a:r>
          </a:p>
          <a:p>
            <a:r>
              <a:rPr lang="en-US" dirty="0" smtClean="0"/>
              <a:t>Backlog</a:t>
            </a:r>
          </a:p>
          <a:p>
            <a:r>
              <a:rPr lang="en-US" dirty="0" smtClean="0"/>
              <a:t>Story card</a:t>
            </a:r>
          </a:p>
          <a:p>
            <a:r>
              <a:rPr lang="en-US" dirty="0" smtClean="0"/>
              <a:t>Dependencies</a:t>
            </a:r>
          </a:p>
          <a:p>
            <a:r>
              <a:rPr lang="en-US" dirty="0" smtClean="0"/>
              <a:t>Story point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Velocity</a:t>
            </a:r>
          </a:p>
          <a:p>
            <a:r>
              <a:rPr lang="en-US" dirty="0"/>
              <a:t>Defect</a:t>
            </a:r>
          </a:p>
          <a:p>
            <a:r>
              <a:rPr lang="en-US" dirty="0" err="1"/>
              <a:t>Timebox</a:t>
            </a:r>
            <a:endParaRPr lang="en-US" dirty="0"/>
          </a:p>
          <a:p>
            <a:r>
              <a:rPr lang="en-US" dirty="0"/>
              <a:t>Technical debt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4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Stranded on Mars</a:t>
            </a:r>
          </a:p>
          <a:p>
            <a:r>
              <a:rPr lang="en-US" dirty="0" smtClean="0"/>
              <a:t>Two possible missions:</a:t>
            </a:r>
          </a:p>
          <a:p>
            <a:pPr lvl="1"/>
            <a:r>
              <a:rPr lang="en-US" dirty="0" smtClean="0"/>
              <a:t>Repair the spacecraft</a:t>
            </a:r>
          </a:p>
          <a:p>
            <a:pPr lvl="1"/>
            <a:r>
              <a:rPr lang="en-US" dirty="0" smtClean="0"/>
              <a:t>Fix the base and wait for rescue</a:t>
            </a:r>
          </a:p>
          <a:p>
            <a:r>
              <a:rPr lang="en-US" dirty="0" smtClean="0"/>
              <a:t>We will do only one today:</a:t>
            </a:r>
          </a:p>
          <a:p>
            <a:pPr lvl="1"/>
            <a:r>
              <a:rPr lang="en-US" dirty="0" smtClean="0"/>
              <a:t>Fix the base and wait for rescue	</a:t>
            </a:r>
          </a:p>
          <a:p>
            <a:pPr lvl="1"/>
            <a:endParaRPr lang="en-US" dirty="0"/>
          </a:p>
          <a:p>
            <a:r>
              <a:rPr lang="en-US" dirty="0" smtClean="0"/>
              <a:t>Survive, first, then develop the most you can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cards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720" y="2886264"/>
            <a:ext cx="6045200" cy="3098800"/>
          </a:xfrm>
          <a:prstGeom prst="rect">
            <a:avLst/>
          </a:prstGeom>
          <a:solidFill>
            <a:srgbClr val="FFF8AE"/>
          </a:solidFill>
        </p:spPr>
      </p:pic>
      <p:sp>
        <p:nvSpPr>
          <p:cNvPr id="5" name="Rounded Rectangular Callout 4"/>
          <p:cNvSpPr/>
          <p:nvPr/>
        </p:nvSpPr>
        <p:spPr>
          <a:xfrm>
            <a:off x="6822793" y="1417638"/>
            <a:ext cx="1543614" cy="1023548"/>
          </a:xfrm>
          <a:prstGeom prst="wedgeRoundRectCallout">
            <a:avLst>
              <a:gd name="adj1" fmla="val -94592"/>
              <a:gd name="adj2" fmla="val 110636"/>
              <a:gd name="adj3" fmla="val 16667"/>
            </a:avLst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Estimate effort: 5 story-points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PG game board v1.2.pdf"/>
          <p:cNvPicPr>
            <a:picLocks noChangeAspect="1"/>
          </p:cNvPicPr>
          <p:nvPr/>
        </p:nvPicPr>
        <p:blipFill>
          <a:blip r:embed="rId2"/>
          <a:srcRect l="1190" t="3367" r="10115" b="5050"/>
          <a:stretch>
            <a:fillRect/>
          </a:stretch>
        </p:blipFill>
        <p:spPr>
          <a:xfrm>
            <a:off x="108814" y="98541"/>
            <a:ext cx="9035186" cy="659581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board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external events (roll of dice)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646" y="1621440"/>
            <a:ext cx="5648708" cy="506597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PG-status-report-Brazil.pdf"/>
          <p:cNvPicPr>
            <a:picLocks noChangeAspect="1"/>
          </p:cNvPicPr>
          <p:nvPr/>
        </p:nvPicPr>
        <p:blipFill>
          <a:blip r:embed="rId2"/>
          <a:srcRect l="5790" t="8053" r="6948" b="7158"/>
          <a:stretch>
            <a:fillRect/>
          </a:stretch>
        </p:blipFill>
        <p:spPr>
          <a:xfrm>
            <a:off x="1773516" y="26451"/>
            <a:ext cx="5473810" cy="688281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 rot="16200000">
            <a:off x="-1969647" y="2705256"/>
            <a:ext cx="5782944" cy="1143000"/>
          </a:xfrm>
        </p:spPr>
        <p:txBody>
          <a:bodyPr/>
          <a:lstStyle/>
          <a:p>
            <a:r>
              <a:rPr lang="en-US" dirty="0" smtClean="0"/>
              <a:t>The score sheet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PG-status-report-Brazil.pdf"/>
          <p:cNvPicPr>
            <a:picLocks noChangeAspect="1"/>
          </p:cNvPicPr>
          <p:nvPr/>
        </p:nvPicPr>
        <p:blipFill>
          <a:blip r:embed="rId2"/>
          <a:srcRect l="5790" t="8053" r="6948" b="7158"/>
          <a:stretch>
            <a:fillRect/>
          </a:stretch>
        </p:blipFill>
        <p:spPr>
          <a:xfrm>
            <a:off x="1773516" y="26451"/>
            <a:ext cx="5473810" cy="6882813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963391" y="2364922"/>
            <a:ext cx="810125" cy="26276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963391" y="6152295"/>
            <a:ext cx="810125" cy="26276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5910" y="201456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Velocity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5910" y="578296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Defects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Rebuild the base; make it comfy: we have to wait here for 6 months…</a:t>
            </a:r>
          </a:p>
          <a:p>
            <a:r>
              <a:rPr lang="en-US" dirty="0" smtClean="0"/>
              <a:t>Survive: there are some basic necessities to take care of urgently</a:t>
            </a:r>
          </a:p>
          <a:p>
            <a:endParaRPr lang="en-US" dirty="0" smtClean="0"/>
          </a:p>
          <a:p>
            <a:r>
              <a:rPr lang="en-US" dirty="0" smtClean="0"/>
              <a:t>Final score for your team: number of Story Points built, minus all temporary ones, minus residual defects </a:t>
            </a:r>
            <a:r>
              <a:rPr lang="en-US" dirty="0" err="1" smtClean="0"/>
              <a:t>x</a:t>
            </a:r>
            <a:r>
              <a:rPr lang="en-US" dirty="0" smtClean="0"/>
              <a:t> 5.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March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4AAD-4907-4441-80FA-96DEBA99D62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366</Words>
  <Application>Microsoft Macintosh PowerPoint</Application>
  <PresentationFormat>On-screen Show (4:3)</PresentationFormat>
  <Paragraphs>94</Paragraphs>
  <Slides>13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Philippe Kruchten &amp; James King</vt:lpstr>
      <vt:lpstr>Concept review</vt:lpstr>
      <vt:lpstr>The project</vt:lpstr>
      <vt:lpstr>Story cards</vt:lpstr>
      <vt:lpstr>The board</vt:lpstr>
      <vt:lpstr>Two external events (roll of dice)</vt:lpstr>
      <vt:lpstr>The score sheet</vt:lpstr>
      <vt:lpstr>PowerPoint Presentation</vt:lpstr>
      <vt:lpstr>Goal</vt:lpstr>
      <vt:lpstr>Special cards</vt:lpstr>
      <vt:lpstr>Questions</vt:lpstr>
      <vt:lpstr>Reference</vt:lpstr>
      <vt:lpstr>Philippe Kruchten, Ph.D., P.Eng., CSDP</vt:lpstr>
    </vt:vector>
  </TitlesOfParts>
  <Company>UBC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Iteration Planning Game</dc:title>
  <dc:creator>Philippe Kruchten</dc:creator>
  <cp:lastModifiedBy>Philippe Kruchten</cp:lastModifiedBy>
  <cp:revision>26</cp:revision>
  <cp:lastPrinted>2012-07-09T22:16:28Z</cp:lastPrinted>
  <dcterms:created xsi:type="dcterms:W3CDTF">2012-07-09T22:02:49Z</dcterms:created>
  <dcterms:modified xsi:type="dcterms:W3CDTF">2018-05-04T21:51:21Z</dcterms:modified>
</cp:coreProperties>
</file>